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8" r:id="rId5"/>
    <p:sldId id="297" r:id="rId6"/>
    <p:sldId id="302" r:id="rId7"/>
    <p:sldId id="296" r:id="rId8"/>
    <p:sldId id="298" r:id="rId9"/>
    <p:sldId id="301" r:id="rId10"/>
    <p:sldId id="295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bell,Diane (ECCC)" initials="C(" lastIdx="6" clrIdx="0">
    <p:extLst>
      <p:ext uri="{19B8F6BF-5375-455C-9EA6-DF929625EA0E}">
        <p15:presenceInfo xmlns:p15="http://schemas.microsoft.com/office/powerpoint/2012/main" userId="S-1-5-21-2086016090-1259623561-1170935872-42931" providerId="AD"/>
      </p:ext>
    </p:extLst>
  </p:cmAuthor>
  <p:cmAuthor id="2" name="Rodica Nitu" initials="RN" lastIdx="1" clrIdx="1">
    <p:extLst>
      <p:ext uri="{19B8F6BF-5375-455C-9EA6-DF929625EA0E}">
        <p15:presenceInfo xmlns:p15="http://schemas.microsoft.com/office/powerpoint/2012/main" userId="S::rnitu@wmo.int::6890bca6-a767-4cf6-9a21-74f4013a1a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AEC68-8A07-47FB-AA0E-4C79AE3014FB}" v="6" dt="2023-02-27T08:47:53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0846" autoAdjust="0"/>
  </p:normalViewPr>
  <p:slideViewPr>
    <p:cSldViewPr snapToGrid="0">
      <p:cViewPr varScale="1">
        <p:scale>
          <a:sx n="124" d="100"/>
          <a:sy n="124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F357-B811-4FC5-8E65-2B8BD505A5B3}" type="datetimeFigureOut">
              <a:rPr lang="en-CH" smtClean="0"/>
              <a:t>26/02/2023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1AC9F-6AFE-4B8B-9CC1-10F44419EB4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45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E5A11-A43D-4388-8CC5-17801B9DB8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1AC9F-6AFE-4B8B-9CC1-10F44419EB41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935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report indicated with high confidence that: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1AC9F-6AFE-4B8B-9CC1-10F44419EB41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788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of the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1AC9F-6AFE-4B8B-9CC1-10F44419EB41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832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1AC9F-6AFE-4B8B-9CC1-10F44419EB41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34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decisions expected by Cg-19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1AC9F-6AFE-4B8B-9CC1-10F44419EB41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208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1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6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Annex_to_Resolutio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_dark-3.jpg">
            <a:extLst>
              <a:ext uri="{FF2B5EF4-FFF2-40B4-BE49-F238E27FC236}">
                <a16:creationId xmlns:a16="http://schemas.microsoft.com/office/drawing/2014/main" id="{96EC3A03-3370-44C0-8E50-3467774E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442"/>
            <a:ext cx="12192000" cy="81964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6226" y="2168907"/>
            <a:ext cx="8229600" cy="342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51208C-D14B-4D5A-ABA4-F23E50C6674B}"/>
              </a:ext>
            </a:extLst>
          </p:cNvPr>
          <p:cNvSpPr txBox="1">
            <a:spLocks/>
          </p:cNvSpPr>
          <p:nvPr/>
        </p:nvSpPr>
        <p:spPr>
          <a:xfrm>
            <a:off x="2151600" y="274484"/>
            <a:ext cx="8229600" cy="342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The 76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session of the Executive Council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(EC-76, 27 February – 3 March 2023)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  <a:cs typeface="Calibri"/>
            </a:endParaRPr>
          </a:p>
          <a:p>
            <a:r>
              <a:rPr lang="en-US" sz="3600" i="1" dirty="0">
                <a:solidFill>
                  <a:schemeClr val="bg1"/>
                </a:solidFill>
                <a:cs typeface="Calibri"/>
              </a:rPr>
              <a:t>Item 3.1(18) – </a:t>
            </a:r>
            <a:r>
              <a:rPr lang="en-GB" dirty="0">
                <a:solidFill>
                  <a:schemeClr val="bg1"/>
                </a:solidFill>
              </a:rPr>
              <a:t>Draft Recommendation 3.1(18)/1 (EC-76)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Priorities to Address Global and Regional Impacts of Changes in the Cryosphere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F5329-3EBA-41ED-BB62-CC81B41A8E8C}"/>
              </a:ext>
            </a:extLst>
          </p:cNvPr>
          <p:cNvSpPr txBox="1"/>
          <p:nvPr/>
        </p:nvSpPr>
        <p:spPr>
          <a:xfrm>
            <a:off x="8933054" y="5312071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Diane Campbell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Co-chair EC-PHORS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18A51-88EF-4808-9F2B-2D147B09AD12}"/>
              </a:ext>
            </a:extLst>
          </p:cNvPr>
          <p:cNvSpPr txBox="1"/>
          <p:nvPr/>
        </p:nvSpPr>
        <p:spPr>
          <a:xfrm>
            <a:off x="5969750" y="3815597"/>
            <a:ext cx="419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session of the WMO Executive Council</a:t>
            </a:r>
          </a:p>
          <a:p>
            <a:r>
              <a:rPr lang="en-US" dirty="0">
                <a:solidFill>
                  <a:schemeClr val="bg1"/>
                </a:solidFill>
              </a:rPr>
              <a:t>28 February 2023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C578-5B8C-A7B6-02E4-CF751262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0805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b="1" dirty="0"/>
              <a:t>Draft Recommendation 3.1(18)/1 (EC-76)</a:t>
            </a:r>
            <a:br>
              <a:rPr lang="en-US" sz="3600" b="1" dirty="0"/>
            </a:br>
            <a:r>
              <a:rPr lang="en-GB" sz="3600" b="1" dirty="0"/>
              <a:t>Priorities to Address Global and Regional Impacts of Changes in the Cryosphere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98B3-DD57-1588-BA9C-C145B459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3775"/>
            <a:ext cx="10972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Focus on: </a:t>
            </a:r>
            <a:r>
              <a:rPr lang="en-US" sz="2400" u="sng" dirty="0"/>
              <a:t>integrating information </a:t>
            </a:r>
            <a:r>
              <a:rPr lang="en-GB" sz="2400" u="sng" dirty="0"/>
              <a:t>on risks</a:t>
            </a:r>
            <a:r>
              <a:rPr lang="en-GB" sz="2400" dirty="0"/>
              <a:t> arising from the changing global cryosphere </a:t>
            </a:r>
            <a:r>
              <a:rPr lang="en-GB" sz="2400" u="sng" dirty="0"/>
              <a:t>with </a:t>
            </a:r>
            <a:r>
              <a:rPr lang="en-US" sz="2400" u="sng" dirty="0"/>
              <a:t>current </a:t>
            </a:r>
            <a:r>
              <a:rPr lang="en-GB" sz="2400" dirty="0"/>
              <a:t>meteorological, climate, and hydrological monitoring, forecast and prediction products, outlooks and scenarios </a:t>
            </a:r>
            <a:r>
              <a:rPr lang="en-GB" sz="2400" u="sng" dirty="0"/>
              <a:t>produced by WMO Members</a:t>
            </a:r>
            <a:r>
              <a:rPr lang="en-GB" sz="2400" dirty="0"/>
              <a:t>,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Put the spotlight on: </a:t>
            </a:r>
            <a:r>
              <a:rPr lang="en-US" sz="2400" u="sng" dirty="0"/>
              <a:t>capabilities required by Members </a:t>
            </a:r>
            <a:r>
              <a:rPr lang="en-US" sz="2400" dirty="0"/>
              <a:t>to respond to the urgency for action,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Connect the dots by: leveraging the cryosphere monitoring and research activities and capabilities conducted </a:t>
            </a:r>
            <a:r>
              <a:rPr lang="en-US" sz="2400" u="sng" dirty="0"/>
              <a:t>by external communities with those of </a:t>
            </a:r>
            <a:r>
              <a:rPr lang="en-US" sz="2400" u="sng" dirty="0">
                <a:solidFill>
                  <a:schemeClr val="tx1"/>
                </a:solidFill>
              </a:rPr>
              <a:t>WMO,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Priorities advocated by </a:t>
            </a:r>
            <a:r>
              <a:rPr lang="en-CH" sz="2400" dirty="0"/>
              <a:t>EC</a:t>
            </a:r>
            <a:r>
              <a:rPr lang="en-US" sz="2400" dirty="0"/>
              <a:t>-</a:t>
            </a:r>
            <a:r>
              <a:rPr lang="en-CH" sz="2400" dirty="0"/>
              <a:t>PHORS</a:t>
            </a:r>
            <a:r>
              <a:rPr lang="en-US" sz="2400" dirty="0"/>
              <a:t> following consultations that included P/INFCOM, P/SERCOM, RB representation, C/HCP, C/GCW, Members and partners, CEOS.</a:t>
            </a:r>
          </a:p>
          <a:p>
            <a:pPr>
              <a:spcBef>
                <a:spcPts val="1800"/>
              </a:spcBef>
            </a:pPr>
            <a:endParaRPr lang="en-C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8C1DC-D628-4F29-A7FB-AFA5F3F2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0D9E37-FEC9-4EA1-912B-70C5F571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/>
          <a:stretch/>
        </p:blipFill>
        <p:spPr>
          <a:xfrm>
            <a:off x="5174370" y="1345508"/>
            <a:ext cx="7126460" cy="4166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6C5CF-AD8D-45C3-919F-BC8FAB02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Irreversible changes in the global cryosphere will impact Members’ adaptation strategies…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1F04-7E7D-4314-A77F-AD9D9914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8" y="1417638"/>
            <a:ext cx="5416339" cy="5017452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By 2050 &gt; 50% of the </a:t>
            </a:r>
            <a:r>
              <a:rPr lang="en-US" sz="2400" u="sng" dirty="0"/>
              <a:t>global lowlands irrigation</a:t>
            </a:r>
            <a:r>
              <a:rPr lang="en-US" sz="2400" dirty="0"/>
              <a:t> will depend heavily on runoff from the mountain cryosphere,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Changes in the cryosphere have changed frequency, magnitude and location of </a:t>
            </a:r>
            <a:r>
              <a:rPr lang="en-US" sz="2400" u="sng" dirty="0"/>
              <a:t>floods from rain-on-snow, snowmelt floods and glacier-related</a:t>
            </a:r>
            <a:r>
              <a:rPr lang="en-US" sz="2400" dirty="0"/>
              <a:t> (50%  since 1990),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 </a:t>
            </a:r>
            <a:r>
              <a:rPr lang="en-US" sz="2400" u="sng" dirty="0"/>
              <a:t>amount of carbon in the permafrost </a:t>
            </a:r>
            <a:r>
              <a:rPr lang="en-US" sz="2400" dirty="0"/>
              <a:t>today, is at least the same as in the atmosphere,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Greenland and Antarctica ice sheets </a:t>
            </a:r>
            <a:r>
              <a:rPr lang="en-US" sz="2400" dirty="0"/>
              <a:t>– contribute about 50% of the sea level rise.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4050-3CB0-47D3-9016-A236FDC7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9ECE-F7B3-4E65-85AB-9F4E8D89F3E5}"/>
              </a:ext>
            </a:extLst>
          </p:cNvPr>
          <p:cNvSpPr txBox="1"/>
          <p:nvPr/>
        </p:nvSpPr>
        <p:spPr>
          <a:xfrm>
            <a:off x="6717325" y="5580478"/>
            <a:ext cx="524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 reliance on cryosphere for water availability in the major river basins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62431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C578-5B8C-A7B6-02E4-CF751262F3E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b="1" dirty="0"/>
              <a:t>Structure of document</a:t>
            </a:r>
            <a:br>
              <a:rPr lang="en-GB" sz="3600" b="1" dirty="0"/>
            </a:br>
            <a:r>
              <a:rPr lang="en-GB" sz="3600" b="1" dirty="0"/>
              <a:t> Draft Recommendation 3.1(18)/1 (EC-76)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98B3-DD57-1588-BA9C-C145B459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3775"/>
            <a:ext cx="10972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1" dirty="0"/>
              <a:t>Draft </a:t>
            </a:r>
            <a:r>
              <a:rPr lang="fr-FR" sz="2400" b="1" dirty="0" err="1"/>
              <a:t>Recommendation</a:t>
            </a:r>
            <a:r>
              <a:rPr lang="fr-FR" sz="2400" b="1" dirty="0"/>
              <a:t> 3.1(18)/1 (EC-76</a:t>
            </a:r>
            <a:r>
              <a:rPr lang="fr-FR" sz="2400" dirty="0"/>
              <a:t>): to </a:t>
            </a:r>
            <a:r>
              <a:rPr lang="en-GB" sz="2400" dirty="0"/>
              <a:t>recommend</a:t>
            </a:r>
            <a:r>
              <a:rPr lang="en-GB" sz="2400" b="1" dirty="0"/>
              <a:t> </a:t>
            </a:r>
            <a:r>
              <a:rPr lang="en-GB" sz="2400" dirty="0"/>
              <a:t>to Congress the adoption of  five (5) Priorities on global and regional impacts of changes in the cryosphere - included in draft Resolution ##/1 (Cg-19),</a:t>
            </a:r>
            <a:endParaRPr lang="en-US" sz="2400" dirty="0"/>
          </a:p>
          <a:p>
            <a:endParaRPr lang="en-GB" sz="2400" dirty="0"/>
          </a:p>
          <a:p>
            <a:r>
              <a:rPr lang="en-GB" sz="2400" b="1" dirty="0"/>
              <a:t>Draft Resolution ##/1 (Cg-19) </a:t>
            </a:r>
            <a:r>
              <a:rPr lang="en-GB" sz="2400" dirty="0"/>
              <a:t>is Annex to draft Recommendation 3.1(18)/1 (EC-76),</a:t>
            </a:r>
          </a:p>
          <a:p>
            <a:endParaRPr lang="en-GB" sz="2400" dirty="0"/>
          </a:p>
          <a:p>
            <a:r>
              <a:rPr lang="en-GB" sz="2400" b="1" dirty="0"/>
              <a:t>Annex to draft Resolution ##/1 (Cg-19) </a:t>
            </a:r>
            <a:r>
              <a:rPr lang="en-GB" sz="2400" dirty="0"/>
              <a:t>– identifies  the five (5) Priorities to Address Global and Regional Impacts of Changes in the Cryosphere and their main actions.</a:t>
            </a:r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C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0F0E2-0889-4715-89B7-246DE976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C578-5B8C-A7B6-02E4-CF751262F3E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b="1" dirty="0"/>
              <a:t>2024-2027 Priorities to Address Global and Regional Impacts of Changes in the Cryosphere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98B3-DD57-1588-BA9C-C145B459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3775"/>
            <a:ext cx="10972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spcBef>
                <a:spcPts val="1800"/>
              </a:spcBef>
            </a:pPr>
            <a:r>
              <a:rPr lang="en-GB" b="1" dirty="0"/>
              <a:t>LTGs 1, 2, 3, 4: </a:t>
            </a:r>
            <a:r>
              <a:rPr lang="en-GB" u="sng" dirty="0"/>
              <a:t>The urgency </a:t>
            </a:r>
            <a:r>
              <a:rPr lang="en-GB" dirty="0"/>
              <a:t>of global and regional emerging risks from the changing cryosphere is understood and reflected in the workplans of WMO bodies,</a:t>
            </a:r>
            <a:endParaRPr lang="en-GB" b="1" dirty="0"/>
          </a:p>
          <a:p>
            <a:pPr lvl="0">
              <a:spcBef>
                <a:spcPts val="1800"/>
              </a:spcBef>
            </a:pPr>
            <a:r>
              <a:rPr lang="en-GB" b="1" dirty="0"/>
              <a:t>LTGs 1, 2, 3, 4</a:t>
            </a:r>
            <a:r>
              <a:rPr lang="en-GB" dirty="0"/>
              <a:t>: </a:t>
            </a:r>
            <a:r>
              <a:rPr lang="en-GB" u="sng" dirty="0"/>
              <a:t>Collaborative and coordinated technical mechanisms are optimized </a:t>
            </a:r>
            <a:r>
              <a:rPr lang="en-GB" dirty="0"/>
              <a:t>to support advancing service delivery by Members to address relevant P&amp;HM gaps, all scales,</a:t>
            </a:r>
            <a:endParaRPr lang="en-US" dirty="0"/>
          </a:p>
          <a:p>
            <a:pPr lvl="0">
              <a:spcBef>
                <a:spcPts val="1800"/>
              </a:spcBef>
            </a:pPr>
            <a:r>
              <a:rPr lang="en-GB" b="1" dirty="0"/>
              <a:t>LTGs 1, 2, 3, 4</a:t>
            </a:r>
            <a:r>
              <a:rPr lang="en-GB" dirty="0"/>
              <a:t>: </a:t>
            </a:r>
            <a:r>
              <a:rPr lang="en-GB" u="sng" dirty="0"/>
              <a:t>Earth system predictions are enhanced </a:t>
            </a:r>
            <a:r>
              <a:rPr lang="en-GB" dirty="0"/>
              <a:t>through:</a:t>
            </a:r>
          </a:p>
          <a:p>
            <a:pPr lvl="1">
              <a:spcBef>
                <a:spcPts val="0"/>
              </a:spcBef>
            </a:pPr>
            <a:r>
              <a:rPr lang="en-GB" dirty="0"/>
              <a:t>closing gaps in polar and high mountain observations; </a:t>
            </a:r>
          </a:p>
          <a:p>
            <a:pPr lvl="1">
              <a:spcBef>
                <a:spcPts val="0"/>
              </a:spcBef>
            </a:pPr>
            <a:r>
              <a:rPr lang="en-GB" dirty="0"/>
              <a:t>improving data sharing; </a:t>
            </a:r>
          </a:p>
          <a:p>
            <a:pPr lvl="1">
              <a:spcBef>
                <a:spcPts val="0"/>
              </a:spcBef>
            </a:pPr>
            <a:r>
              <a:rPr lang="en-GB" dirty="0"/>
              <a:t>improved numerical models integrating mature research related to cryospheric processes,</a:t>
            </a:r>
            <a:endParaRPr lang="en-US" dirty="0"/>
          </a:p>
          <a:p>
            <a:pPr lvl="0">
              <a:spcBef>
                <a:spcPts val="1800"/>
              </a:spcBef>
            </a:pPr>
            <a:r>
              <a:rPr lang="en-GB" b="1" dirty="0"/>
              <a:t>LTGs 1, 2, 3, 4, 5</a:t>
            </a:r>
            <a:r>
              <a:rPr lang="en-GB" dirty="0"/>
              <a:t>: Partnerships/collaboration with research and external stakeholders: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advance knowledge sharing,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amplify the existing capacity to deliver services,</a:t>
            </a:r>
          </a:p>
          <a:p>
            <a:pPr lvl="0">
              <a:spcBef>
                <a:spcPts val="1800"/>
              </a:spcBef>
            </a:pPr>
            <a:r>
              <a:rPr lang="en-GB" b="1" dirty="0"/>
              <a:t>LTGs 1, 2, 3, 5</a:t>
            </a:r>
            <a:r>
              <a:rPr lang="en-GB" dirty="0"/>
              <a:t>: </a:t>
            </a:r>
            <a:r>
              <a:rPr lang="en-GB" b="1" u="sng" dirty="0"/>
              <a:t>Antarctica: </a:t>
            </a:r>
            <a:r>
              <a:rPr lang="en-GB" u="sng" dirty="0"/>
              <a:t>enhance Members’ collaboration </a:t>
            </a:r>
            <a:r>
              <a:rPr lang="en-GB" dirty="0"/>
              <a:t>in collecting and sharing observations, conducting research, as well as developing and providing services.</a:t>
            </a:r>
            <a:endParaRPr lang="en-US" sz="2800" dirty="0"/>
          </a:p>
          <a:p>
            <a:pPr>
              <a:spcBef>
                <a:spcPts val="1200"/>
              </a:spcBef>
            </a:pPr>
            <a:endParaRPr lang="en-US" sz="2800" b="1" dirty="0"/>
          </a:p>
          <a:p>
            <a:pPr>
              <a:spcBef>
                <a:spcPts val="1200"/>
              </a:spcBef>
            </a:pPr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55E75-7AB3-43DE-A741-57188123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006E-C056-4BF0-87D0-B724143934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600" b="1" dirty="0"/>
              <a:t>EC-76</a:t>
            </a:r>
            <a:r>
              <a:rPr lang="en-US" sz="3600" b="1" dirty="0"/>
              <a:t>(</a:t>
            </a:r>
            <a:r>
              <a:rPr lang="pl-PL" sz="3600" b="1" dirty="0"/>
              <a:t>Doc. 3.1(18) p. 7</a:t>
            </a:r>
            <a:r>
              <a:rPr lang="en-US" sz="3600" b="1" dirty="0"/>
              <a:t>) recommends that Cg-19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08567-C9EE-4690-8872-349FA983332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/>
              <a:t>Decide to endorse </a:t>
            </a:r>
            <a:r>
              <a:rPr lang="en-GB" sz="2400" u="sng" dirty="0"/>
              <a:t>the five high-level priorities </a:t>
            </a:r>
            <a:r>
              <a:rPr lang="en-GB" sz="2400" dirty="0"/>
              <a:t>identified in the </a:t>
            </a:r>
            <a:r>
              <a:rPr lang="en-GB" sz="2400" dirty="0">
                <a:hlinkClick r:id="rId3"/>
              </a:rPr>
              <a:t>annex</a:t>
            </a:r>
            <a:r>
              <a:rPr lang="en-GB" sz="2400" dirty="0"/>
              <a:t> as a </a:t>
            </a:r>
            <a:r>
              <a:rPr lang="en-GB" sz="2400" u="sng" dirty="0"/>
              <a:t>roadmap</a:t>
            </a:r>
            <a:r>
              <a:rPr lang="en-GB" sz="2400" dirty="0"/>
              <a:t> for accelerating the integration of cryosphere information into the work of the WMO bodies, </a:t>
            </a:r>
          </a:p>
          <a:p>
            <a:pPr>
              <a:spcBef>
                <a:spcPts val="1800"/>
              </a:spcBef>
            </a:pPr>
            <a:r>
              <a:rPr lang="en-GB" sz="2400" b="1" dirty="0"/>
              <a:t>Request </a:t>
            </a:r>
            <a:r>
              <a:rPr lang="en-GB" sz="2400" dirty="0"/>
              <a:t>the Executive Council to: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GB" sz="2000" dirty="0"/>
              <a:t>Ensure that the five priorities are reflected in the implementation of the WMO Strategic Plan 2024–27 and in the WMO Operating Plan;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GB" sz="2000" dirty="0"/>
              <a:t>Consider updating ToRs of EC-PHORS to serve as a mechanism for engagement and advocacy in the execution of this resolution and as an interface with key partners and stakeholders;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GB" sz="2400" b="1" dirty="0"/>
              <a:t>Request </a:t>
            </a:r>
            <a:r>
              <a:rPr lang="en-GB" sz="2400" dirty="0"/>
              <a:t>INFCOM, SERCOM, RB, RAs, in collaboration with EC-PHORS, to reflect the priorities identified, in their work programmes;</a:t>
            </a:r>
            <a:endParaRPr lang="en-US" sz="2400" dirty="0"/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2D9EE-74C4-4AC8-A51B-8A946491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1442"/>
            <a:ext cx="12192000" cy="81964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51208C-D14B-4D5A-ABA4-F23E50C6674B}"/>
              </a:ext>
            </a:extLst>
          </p:cNvPr>
          <p:cNvSpPr txBox="1">
            <a:spLocks/>
          </p:cNvSpPr>
          <p:nvPr/>
        </p:nvSpPr>
        <p:spPr>
          <a:xfrm>
            <a:off x="1930400" y="-240339"/>
            <a:ext cx="8229600" cy="5525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1137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92D0F8FE95D4895F163129EBD78BE" ma:contentTypeVersion="" ma:contentTypeDescription="Create a new document." ma:contentTypeScope="" ma:versionID="da797970864175fcde6371f6a60ba74f">
  <xsd:schema xmlns:xsd="http://www.w3.org/2001/XMLSchema" xmlns:xs="http://www.w3.org/2001/XMLSchema" xmlns:p="http://schemas.microsoft.com/office/2006/metadata/properties" xmlns:ns2="1c5fc8e0-0999-4fb6-bf1f-7ab008e6dd1d" targetNamespace="http://schemas.microsoft.com/office/2006/metadata/properties" ma:root="true" ma:fieldsID="4b90bfc561bd565481a8f67666d1c250" ns2:_="">
    <xsd:import namespace="1c5fc8e0-0999-4fb6-bf1f-7ab008e6dd1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fc8e0-0999-4fb6-bf1f-7ab008e6dd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17032-4B76-4A03-8AD8-714F6E7C3BD3}"/>
</file>

<file path=customXml/itemProps2.xml><?xml version="1.0" encoding="utf-8"?>
<ds:datastoreItem xmlns:ds="http://schemas.openxmlformats.org/officeDocument/2006/customXml" ds:itemID="{E57B972B-DAF9-46BA-BF61-E7CC1EBA706B}">
  <ds:schemaRefs>
    <ds:schemaRef ds:uri="http://schemas.openxmlformats.org/package/2006/metadata/core-properties"/>
    <ds:schemaRef ds:uri="http://schemas.microsoft.com/office/infopath/2007/PartnerControls"/>
    <ds:schemaRef ds:uri="19213705-04a9-4b52-838a-7de08154f87a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0654b8a4-817f-465b-9eb0-e2c0ff8a196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4227F-095C-4C81-9AB8-6EA67F4B64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5924</TotalTime>
  <Words>610</Words>
  <Application>Microsoft Office PowerPoint</Application>
  <PresentationFormat>Widescreen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WMO_WHITE_Powerpoint_en_fr</vt:lpstr>
      <vt:lpstr>PowerPoint Presentation</vt:lpstr>
      <vt:lpstr>Draft Recommendation 3.1(18)/1 (EC-76) Priorities to Address Global and Regional Impacts of Changes in the Cryosphere</vt:lpstr>
      <vt:lpstr>Irreversible changes in the global cryosphere will impact Members’ adaptation strategies…</vt:lpstr>
      <vt:lpstr>Structure of document  Draft Recommendation 3.1(18)/1 (EC-76)</vt:lpstr>
      <vt:lpstr>2024-2027 Priorities to Address Global and Regional Impacts of Changes in the Cryosphere</vt:lpstr>
      <vt:lpstr>EC-76(Doc. 3.1(18) p. 7) recommends that Cg-19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rnitu@wmo.int</dc:creator>
  <cp:lastModifiedBy>Rodica Nitu</cp:lastModifiedBy>
  <cp:revision>43</cp:revision>
  <dcterms:created xsi:type="dcterms:W3CDTF">2021-11-18T10:14:05Z</dcterms:created>
  <dcterms:modified xsi:type="dcterms:W3CDTF">2023-02-27T09:04:07Z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0x0101002B992D0F8FE95D4895F163129EBD78BE</vt:lpwstr>
  </property>
  <property fmtid="{D5CDD505-2E9C-101B-9397-08002B2CF9AE}" pid="3" name="MediaServiceImageTags">
    <vt:lpwstr/>
  </property>
</Properties>
</file>